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Corbel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orbel-regular.fntdata"/><Relationship Id="rId14" Type="http://schemas.openxmlformats.org/officeDocument/2006/relationships/slide" Target="slides/slide10.xml"/><Relationship Id="rId17" Type="http://schemas.openxmlformats.org/officeDocument/2006/relationships/font" Target="fonts/Corbel-italic.fntdata"/><Relationship Id="rId16" Type="http://schemas.openxmlformats.org/officeDocument/2006/relationships/font" Target="fonts/Corbel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Corbel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5" y="1786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2476500" y="2716272"/>
            <a:ext cx="8683625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476500" y="5137736"/>
            <a:ext cx="8683625" cy="73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>
  <p:cSld name="Заголовок раздела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1" name="Google Shape;10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 txBox="1"/>
          <p:nvPr>
            <p:ph type="title"/>
          </p:nvPr>
        </p:nvSpPr>
        <p:spPr>
          <a:xfrm>
            <a:off x="685801" y="609601"/>
            <a:ext cx="10840913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1"/>
          <p:cNvSpPr txBox="1"/>
          <p:nvPr>
            <p:ph idx="1" type="body"/>
          </p:nvPr>
        </p:nvSpPr>
        <p:spPr>
          <a:xfrm>
            <a:off x="685800" y="3733800"/>
            <a:ext cx="1084091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8" name="Google Shape;10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>
            <p:ph type="title"/>
          </p:nvPr>
        </p:nvSpPr>
        <p:spPr>
          <a:xfrm>
            <a:off x="685801" y="609600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2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4" name="Google Shape;11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552450" y="1874308"/>
            <a:ext cx="381423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0"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648200" y="0"/>
            <a:ext cx="7543800" cy="685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552450" y="3134308"/>
            <a:ext cx="3814235" cy="20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исание заголовка и объект">
  <p:cSld name="Описание заголовка и объект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685801" y="609601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685799" y="1881824"/>
            <a:ext cx="10840914" cy="1032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body"/>
          </p:nvPr>
        </p:nvSpPr>
        <p:spPr>
          <a:xfrm>
            <a:off x="1216192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idx="3" type="body"/>
          </p:nvPr>
        </p:nvSpPr>
        <p:spPr>
          <a:xfrm>
            <a:off x="685799" y="2914650"/>
            <a:ext cx="10840914" cy="502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"/>
          <p:cNvSpPr txBox="1"/>
          <p:nvPr>
            <p:ph idx="4" type="body"/>
          </p:nvPr>
        </p:nvSpPr>
        <p:spPr>
          <a:xfrm>
            <a:off x="7465366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5" type="body"/>
          </p:nvPr>
        </p:nvSpPr>
        <p:spPr>
          <a:xfrm>
            <a:off x="9548424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6" type="body"/>
          </p:nvPr>
        </p:nvSpPr>
        <p:spPr>
          <a:xfrm>
            <a:off x="5382308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7" type="body"/>
          </p:nvPr>
        </p:nvSpPr>
        <p:spPr>
          <a:xfrm>
            <a:off x="3299250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43" name="Google Shape;43;p4"/>
          <p:cNvCxnSpPr/>
          <p:nvPr/>
        </p:nvCxnSpPr>
        <p:spPr>
          <a:xfrm rot="-5400000">
            <a:off x="-185517" y="1242483"/>
            <a:ext cx="504000" cy="0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>
  <p:cSld name="Рисунок с подписью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5" name="Google Shape;4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type="title"/>
          </p:nvPr>
        </p:nvSpPr>
        <p:spPr>
          <a:xfrm>
            <a:off x="1457326" y="995967"/>
            <a:ext cx="623887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0"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/>
          <p:nvPr>
            <p:ph idx="2" type="pic"/>
          </p:nvPr>
        </p:nvSpPr>
        <p:spPr>
          <a:xfrm>
            <a:off x="8014200" y="995968"/>
            <a:ext cx="3492000" cy="4866064"/>
          </a:xfrm>
          <a:prstGeom prst="roundRect">
            <a:avLst>
              <a:gd fmla="val 2371" name="adj"/>
            </a:avLst>
          </a:prstGeom>
          <a:solidFill>
            <a:srgbClr val="646464"/>
          </a:solidFill>
          <a:ln cap="sq" cmpd="sng" w="28575">
            <a:solidFill>
              <a:srgbClr val="0D2C3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1085849" y="2255967"/>
            <a:ext cx="6610351" cy="3476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права с подписью">
  <p:cSld name="Рисунок справа с подписью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/>
          <p:nvPr>
            <p:ph type="title"/>
          </p:nvPr>
        </p:nvSpPr>
        <p:spPr>
          <a:xfrm>
            <a:off x="6657974" y="995968"/>
            <a:ext cx="484822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0"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/>
          <p:nvPr>
            <p:ph idx="2" type="pic"/>
          </p:nvPr>
        </p:nvSpPr>
        <p:spPr>
          <a:xfrm>
            <a:off x="727574" y="914400"/>
            <a:ext cx="5749425" cy="4818185"/>
          </a:xfrm>
          <a:prstGeom prst="roundRect">
            <a:avLst>
              <a:gd fmla="val 2371" name="adj"/>
            </a:avLst>
          </a:prstGeom>
          <a:solidFill>
            <a:srgbClr val="646464"/>
          </a:solidFill>
          <a:ln cap="sq" cmpd="sng" w="28575">
            <a:solidFill>
              <a:srgbClr val="0D2C3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56" name="Google Shape;56;p6"/>
          <p:cNvSpPr txBox="1"/>
          <p:nvPr>
            <p:ph idx="1" type="body"/>
          </p:nvPr>
        </p:nvSpPr>
        <p:spPr>
          <a:xfrm>
            <a:off x="6657974" y="2255968"/>
            <a:ext cx="4848225" cy="3476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/>
          <p:nvPr>
            <p:ph type="title"/>
          </p:nvPr>
        </p:nvSpPr>
        <p:spPr>
          <a:xfrm>
            <a:off x="685801" y="609599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685799" y="1869599"/>
            <a:ext cx="5202071" cy="91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7"/>
          <p:cNvSpPr/>
          <p:nvPr>
            <p:ph idx="2" type="body"/>
          </p:nvPr>
        </p:nvSpPr>
        <p:spPr>
          <a:xfrm>
            <a:off x="685800" y="2870201"/>
            <a:ext cx="5202071" cy="2916000"/>
          </a:xfrm>
          <a:prstGeom prst="roundRect">
            <a:avLst>
              <a:gd fmla="val 2496" name="adj"/>
            </a:avLst>
          </a:prstGeom>
          <a:noFill/>
          <a:ln cap="flat" cmpd="sng" w="28575">
            <a:solidFill>
              <a:srgbClr val="0D2C3E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3" type="body"/>
          </p:nvPr>
        </p:nvSpPr>
        <p:spPr>
          <a:xfrm>
            <a:off x="6298270" y="1869599"/>
            <a:ext cx="5228444" cy="91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7"/>
          <p:cNvSpPr/>
          <p:nvPr>
            <p:ph idx="4" type="body"/>
          </p:nvPr>
        </p:nvSpPr>
        <p:spPr>
          <a:xfrm>
            <a:off x="6298270" y="2870201"/>
            <a:ext cx="5202071" cy="2916000"/>
          </a:xfrm>
          <a:prstGeom prst="roundRect">
            <a:avLst>
              <a:gd fmla="val 2798" name="adj"/>
            </a:avLst>
          </a:prstGeom>
          <a:noFill/>
          <a:ln cap="flat" cmpd="sng" w="28575">
            <a:solidFill>
              <a:srgbClr val="0D2C3E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70" name="Google Shape;70;p7"/>
          <p:cNvCxnSpPr/>
          <p:nvPr/>
        </p:nvCxnSpPr>
        <p:spPr>
          <a:xfrm flipH="1" rot="10800000">
            <a:off x="57150" y="939761"/>
            <a:ext cx="3666" cy="491143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типа содержимого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2" name="Google Shape;7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"/>
          <p:cNvSpPr txBox="1"/>
          <p:nvPr>
            <p:ph type="title"/>
          </p:nvPr>
        </p:nvSpPr>
        <p:spPr>
          <a:xfrm>
            <a:off x="685801" y="609600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/>
          <p:nvPr/>
        </p:nvSpPr>
        <p:spPr>
          <a:xfrm>
            <a:off x="663356" y="1790228"/>
            <a:ext cx="10863358" cy="4080348"/>
          </a:xfrm>
          <a:prstGeom prst="roundRect">
            <a:avLst>
              <a:gd fmla="val 2634" name="adj"/>
            </a:avLst>
          </a:prstGeom>
          <a:solidFill>
            <a:schemeClr val="accent3">
              <a:alpha val="7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5" name="Google Shape;75;p8"/>
          <p:cNvSpPr/>
          <p:nvPr>
            <p:ph idx="1" type="body"/>
          </p:nvPr>
        </p:nvSpPr>
        <p:spPr>
          <a:xfrm>
            <a:off x="685802" y="1869600"/>
            <a:ext cx="5040000" cy="3921601"/>
          </a:xfrm>
          <a:prstGeom prst="roundRect">
            <a:avLst>
              <a:gd fmla="val 197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"/>
          <p:cNvSpPr/>
          <p:nvPr>
            <p:ph idx="2" type="body"/>
          </p:nvPr>
        </p:nvSpPr>
        <p:spPr>
          <a:xfrm>
            <a:off x="6488644" y="1869601"/>
            <a:ext cx="5040000" cy="3921600"/>
          </a:xfrm>
          <a:prstGeom prst="roundRect">
            <a:avLst>
              <a:gd fmla="val 2211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80" name="Google Shape;80;p8"/>
          <p:cNvCxnSpPr/>
          <p:nvPr/>
        </p:nvCxnSpPr>
        <p:spPr>
          <a:xfrm flipH="1" rot="10800000">
            <a:off x="57150" y="996911"/>
            <a:ext cx="3666" cy="491143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2" name="Google Shape;8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 txBox="1"/>
          <p:nvPr>
            <p:ph type="title"/>
          </p:nvPr>
        </p:nvSpPr>
        <p:spPr>
          <a:xfrm>
            <a:off x="685801" y="609600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" type="body"/>
          </p:nvPr>
        </p:nvSpPr>
        <p:spPr>
          <a:xfrm>
            <a:off x="685801" y="1869601"/>
            <a:ext cx="10840914" cy="3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88" name="Google Shape;88;p9"/>
          <p:cNvCxnSpPr/>
          <p:nvPr/>
        </p:nvCxnSpPr>
        <p:spPr>
          <a:xfrm rot="-5400000">
            <a:off x="-185517" y="1223433"/>
            <a:ext cx="504000" cy="0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с подписью">
  <p:cSld name="Цитата с подписью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0" name="Google Shape;9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/>
          <p:nvPr/>
        </p:nvSpPr>
        <p:spPr>
          <a:xfrm>
            <a:off x="10571243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b="0" lang="ru-RU" sz="8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»</a:t>
            </a:r>
            <a:endParaRPr/>
          </a:p>
        </p:txBody>
      </p:sp>
      <p:sp>
        <p:nvSpPr>
          <p:cNvPr id="92" name="Google Shape;92;p10"/>
          <p:cNvSpPr txBox="1"/>
          <p:nvPr/>
        </p:nvSpPr>
        <p:spPr>
          <a:xfrm>
            <a:off x="100262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b="0" lang="ru-RU" sz="8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«</a:t>
            </a:r>
            <a:endParaRPr/>
          </a:p>
        </p:txBody>
      </p:sp>
      <p:sp>
        <p:nvSpPr>
          <p:cNvPr id="93" name="Google Shape;93;p10"/>
          <p:cNvSpPr txBox="1"/>
          <p:nvPr>
            <p:ph type="title"/>
          </p:nvPr>
        </p:nvSpPr>
        <p:spPr>
          <a:xfrm>
            <a:off x="1320801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0" i="1" sz="30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1426408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800"/>
              <a:buFont typeface="Corbel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orbe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orbe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orbe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orbel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1750844" y="3962401"/>
            <a:ext cx="8690313" cy="1908173"/>
          </a:xfrm>
          <a:prstGeom prst="roundRect">
            <a:avLst>
              <a:gd fmla="val 6552" name="adj"/>
            </a:avLst>
          </a:prstGeom>
          <a:solidFill>
            <a:schemeClr val="accent3">
              <a:alpha val="7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1857375" y="4021138"/>
            <a:ext cx="8486775" cy="1760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57108"/>
            </a:gs>
            <a:gs pos="23000">
              <a:srgbClr val="D57108"/>
            </a:gs>
            <a:gs pos="69000">
              <a:srgbClr val="B45F06"/>
            </a:gs>
            <a:gs pos="97000">
              <a:srgbClr val="A75806"/>
            </a:gs>
            <a:gs pos="100000">
              <a:srgbClr val="A7580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1" y="609600"/>
            <a:ext cx="10840914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1" y="2142067"/>
            <a:ext cx="10840914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Значок колонны" id="123" name="Google Shape;1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697" y="547717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 txBox="1"/>
          <p:nvPr>
            <p:ph type="ctrTitle"/>
          </p:nvPr>
        </p:nvSpPr>
        <p:spPr>
          <a:xfrm>
            <a:off x="1087269" y="2637452"/>
            <a:ext cx="9797856" cy="9762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</a:pPr>
            <a:r>
              <a:rPr lang="ru-RU"/>
              <a:t>ВАВИЛОВ НИКОЛАЙ ИВАНОВИЧ</a:t>
            </a:r>
            <a:endParaRPr/>
          </a:p>
        </p:txBody>
      </p:sp>
      <p:sp>
        <p:nvSpPr>
          <p:cNvPr id="125" name="Google Shape;125;p14"/>
          <p:cNvSpPr txBox="1"/>
          <p:nvPr>
            <p:ph idx="1" type="subTitle"/>
          </p:nvPr>
        </p:nvSpPr>
        <p:spPr>
          <a:xfrm>
            <a:off x="6096000" y="6310283"/>
            <a:ext cx="6035720" cy="73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>
                <a:solidFill>
                  <a:schemeClr val="lt1"/>
                </a:solidFill>
              </a:rPr>
              <a:t>ЖАВОРОНКОВА АЛЕКСАНДРА АЛЕКСЕЕВНА. ИКБО-74-23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685801" y="609600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ru-RU"/>
              <a:t>НЕСКОЛЬКО ИНТЕРЕСНЫХ ФАКТОВ</a:t>
            </a:r>
            <a:endParaRPr/>
          </a:p>
        </p:txBody>
      </p:sp>
      <p:sp>
        <p:nvSpPr>
          <p:cNvPr id="208" name="Google Shape;208;p23"/>
          <p:cNvSpPr/>
          <p:nvPr>
            <p:ph idx="1" type="body"/>
          </p:nvPr>
        </p:nvSpPr>
        <p:spPr>
          <a:xfrm>
            <a:off x="685802" y="1869600"/>
            <a:ext cx="6497318" cy="3921601"/>
          </a:xfrm>
          <a:prstGeom prst="roundRect">
            <a:avLst>
              <a:gd fmla="val 197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-RU" sz="2400"/>
              <a:t>Объездил 50 стран – побывал на всех континентах, кроме Австралии и Антарктиды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/>
              <a:t>Работал в лабораториях Великобритании, Франции и Германии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/>
              <a:t>Создал уникальную коллекцию семян и заложил первое семенное хранилище</a:t>
            </a:r>
            <a:endParaRPr/>
          </a:p>
        </p:txBody>
      </p:sp>
      <p:pic>
        <p:nvPicPr>
          <p:cNvPr id="209" name="Google Shape;209;p2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631" y="122281"/>
            <a:ext cx="4243649" cy="6613437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type="title"/>
          </p:nvPr>
        </p:nvSpPr>
        <p:spPr>
          <a:xfrm>
            <a:off x="552450" y="1874308"/>
            <a:ext cx="381423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ru-RU"/>
              <a:t>РОЖДЕНИЕ</a:t>
            </a:r>
            <a:endParaRPr/>
          </a:p>
        </p:txBody>
      </p:sp>
      <p:sp>
        <p:nvSpPr>
          <p:cNvPr id="132" name="Google Shape;132;p15"/>
          <p:cNvSpPr txBox="1"/>
          <p:nvPr>
            <p:ph idx="2" type="body"/>
          </p:nvPr>
        </p:nvSpPr>
        <p:spPr>
          <a:xfrm>
            <a:off x="382556" y="3134308"/>
            <a:ext cx="5611844" cy="2958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/>
              <a:t>Николай Иванович родился в 25 ноября (По старому стилю 13 ноября) 1887 года в Москве. Вырос в семье предпринимателя. Отец Николая – купец и предприниматель Иван Ильич Вавилов. Мать, Александра Михайловна, была дочерью гравера Прохоровской мануфактуры. </a:t>
            </a: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0710" y="0"/>
            <a:ext cx="44069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3885" y="202908"/>
            <a:ext cx="2082800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4081549" y="-126555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ru-RU"/>
              <a:t>ОБРАЗОВАНИЕ</a:t>
            </a:r>
            <a:endParaRPr/>
          </a:p>
        </p:txBody>
      </p:sp>
      <p:sp>
        <p:nvSpPr>
          <p:cNvPr id="141" name="Google Shape;141;p16"/>
          <p:cNvSpPr txBox="1"/>
          <p:nvPr>
            <p:ph idx="2" type="body"/>
          </p:nvPr>
        </p:nvSpPr>
        <p:spPr>
          <a:xfrm>
            <a:off x="1095463" y="5288513"/>
            <a:ext cx="1577074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1906 г.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поступил в Московский сельскохозяйственный институт </a:t>
            </a:r>
            <a:endParaRPr/>
          </a:p>
        </p:txBody>
      </p:sp>
      <p:sp>
        <p:nvSpPr>
          <p:cNvPr descr="Декоративный элемент" id="142" name="Google Shape;142;p16"/>
          <p:cNvSpPr/>
          <p:nvPr/>
        </p:nvSpPr>
        <p:spPr>
          <a:xfrm>
            <a:off x="1711580" y="6383116"/>
            <a:ext cx="252000" cy="252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3" name="Google Shape;143;p16"/>
          <p:cNvSpPr txBox="1"/>
          <p:nvPr>
            <p:ph idx="7" type="body"/>
          </p:nvPr>
        </p:nvSpPr>
        <p:spPr>
          <a:xfrm>
            <a:off x="3067586" y="5258538"/>
            <a:ext cx="184171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1908 год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участвовал в студенческой экспедиции по Северному Кавказу и Закавказью</a:t>
            </a:r>
            <a:endParaRPr/>
          </a:p>
        </p:txBody>
      </p:sp>
      <p:sp>
        <p:nvSpPr>
          <p:cNvPr descr="Декоративный элемент" id="144" name="Google Shape;144;p16"/>
          <p:cNvSpPr/>
          <p:nvPr/>
        </p:nvSpPr>
        <p:spPr>
          <a:xfrm>
            <a:off x="3829549" y="6383116"/>
            <a:ext cx="252000" cy="252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5" name="Google Shape;145;p16"/>
          <p:cNvSpPr txBox="1"/>
          <p:nvPr>
            <p:ph idx="6" type="body"/>
          </p:nvPr>
        </p:nvSpPr>
        <p:spPr>
          <a:xfrm>
            <a:off x="5380120" y="5401204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 1911 год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Вавилов заканчивает институт</a:t>
            </a:r>
            <a:endParaRPr/>
          </a:p>
        </p:txBody>
      </p:sp>
      <p:sp>
        <p:nvSpPr>
          <p:cNvPr descr="Декоративный элемент" id="146" name="Google Shape;146;p16"/>
          <p:cNvSpPr/>
          <p:nvPr/>
        </p:nvSpPr>
        <p:spPr>
          <a:xfrm>
            <a:off x="5908702" y="6383910"/>
            <a:ext cx="252000" cy="252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" name="Google Shape;147;p16"/>
          <p:cNvSpPr txBox="1"/>
          <p:nvPr>
            <p:ph idx="4" type="body"/>
          </p:nvPr>
        </p:nvSpPr>
        <p:spPr>
          <a:xfrm>
            <a:off x="7098327" y="5337535"/>
            <a:ext cx="19245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1911-1912 год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Николай Иванович Вавилов отправляется в Санкт-Петербург на стажировку</a:t>
            </a:r>
            <a:endParaRPr/>
          </a:p>
        </p:txBody>
      </p:sp>
      <p:sp>
        <p:nvSpPr>
          <p:cNvPr descr="Декоративный элемент" id="148" name="Google Shape;148;p16"/>
          <p:cNvSpPr/>
          <p:nvPr/>
        </p:nvSpPr>
        <p:spPr>
          <a:xfrm>
            <a:off x="7988741" y="6383116"/>
            <a:ext cx="252000" cy="252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9" name="Google Shape;149;p16"/>
          <p:cNvSpPr txBox="1"/>
          <p:nvPr>
            <p:ph idx="5" type="body"/>
          </p:nvPr>
        </p:nvSpPr>
        <p:spPr>
          <a:xfrm>
            <a:off x="9327674" y="5258538"/>
            <a:ext cx="20395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 1913 год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Н. И. Вавилов был отправлен во Францию для завершения образования</a:t>
            </a:r>
            <a:endParaRPr/>
          </a:p>
        </p:txBody>
      </p:sp>
      <p:sp>
        <p:nvSpPr>
          <p:cNvPr descr="Декоративный элемент" id="150" name="Google Shape;150;p16"/>
          <p:cNvSpPr/>
          <p:nvPr/>
        </p:nvSpPr>
        <p:spPr>
          <a:xfrm>
            <a:off x="10059449" y="6377354"/>
            <a:ext cx="288000" cy="288000"/>
          </a:xfrm>
          <a:prstGeom prst="ellipse">
            <a:avLst/>
          </a:prstGeom>
          <a:solidFill>
            <a:srgbClr val="7F7F7F"/>
          </a:solidFill>
          <a:ln cap="flat" cmpd="sng" w="15875">
            <a:solidFill>
              <a:srgbClr val="9898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временная шкала" id="151" name="Google Shape;151;p16"/>
          <p:cNvSpPr/>
          <p:nvPr/>
        </p:nvSpPr>
        <p:spPr>
          <a:xfrm>
            <a:off x="1884000" y="6509116"/>
            <a:ext cx="8424000" cy="2063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3266" y="771369"/>
            <a:ext cx="6230871" cy="395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112" y="468642"/>
            <a:ext cx="1420468" cy="142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4253480" y="0"/>
            <a:ext cx="360172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ru-RU"/>
              <a:t>ЛИЧНАЯ ЖИЗНЬ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9042400" y="1837021"/>
            <a:ext cx="2783840" cy="3344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В 1918 году Николай женится на Екатерина Николаевне Сахоровой (1886 – 1963).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В браке с Екатериной рождается первый сын Олег(1918-1946).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.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" y="1031017"/>
            <a:ext cx="9167495" cy="556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396240" y="1991360"/>
            <a:ext cx="5024119" cy="3954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Весной 1926 года Вавилов расторг брак с Екатериной и зарегистрировал брак с Еленой Барулиной. Елена Ивановна была биологом, доктором сельскохозяйственных наук. 1928 году рождается второй сын Николая Вавилова, Юрий – физик-ядерщик, доктор физико-математических наук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762" y="153274"/>
            <a:ext cx="5024119" cy="655145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6657974" y="995968"/>
            <a:ext cx="484822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ru-RU"/>
              <a:t>ДЕЯТЕЛЬНОСТЬ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6657974" y="2255968"/>
            <a:ext cx="4848225" cy="3476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В 1915 году Николай Вавилов начал заниматься изучением иммунитета растений. В 1920 году на Всероссийском съезде в Саратове Николай Вавилов выступил с докладом о «Закон гомологических рядов в наследственной изменчивости».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В 1921-1922 Вавилов отправляется в экспедицию, продолжавшуюся пять месяцев, в Афганистан, где подробно исследует культурные растения.</a:t>
            </a:r>
            <a:endParaRPr/>
          </a:p>
        </p:txBody>
      </p:sp>
      <p:pic>
        <p:nvPicPr>
          <p:cNvPr id="174" name="Google Shape;174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16" r="1617" t="0"/>
          <a:stretch/>
        </p:blipFill>
        <p:spPr>
          <a:xfrm>
            <a:off x="727574" y="914400"/>
            <a:ext cx="5749425" cy="4818185"/>
          </a:xfrm>
          <a:prstGeom prst="rect">
            <a:avLst/>
          </a:prstGeom>
          <a:noFill/>
          <a:ln cap="sq" cmpd="sng" w="28575">
            <a:solidFill>
              <a:srgbClr val="0D2C3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3800" y="132080"/>
            <a:ext cx="1260000" cy="1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276031" y="511332"/>
            <a:ext cx="8217729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В 1930 году, после смерти Ю.А. Филипченко, Вавилов возглавил Генетическую лабораторию АН СССР в Ленинграде. Также в 1930 году организовал  II Международный конгресс почвоведов в Москве. В 1931 году Николай Иванович возглавил Всесоюзное географическое общество и оставался в должности президента до 1940 года. </a:t>
            </a:r>
            <a:endParaRPr/>
          </a:p>
        </p:txBody>
      </p:sp>
      <p:pic>
        <p:nvPicPr>
          <p:cNvPr id="182" name="Google Shape;182;p20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9667" y="155083"/>
            <a:ext cx="3136302" cy="4386437"/>
          </a:xfrm>
          <a:prstGeom prst="rect">
            <a:avLst/>
          </a:prstGeom>
          <a:noFill/>
          <a:ln cap="flat" cmpd="sng" w="28575">
            <a:solidFill>
              <a:srgbClr val="0D2C3E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511" y="1903412"/>
            <a:ext cx="6848475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9771380" y="4615934"/>
            <a:ext cx="1993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Ю.А. Филипченко</a:t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7762240" y="5423338"/>
            <a:ext cx="44297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В 1940 году Николай Вавилов был назначен начальником Комплексной экспедиции в западные районы Украинской и Белорусской ССР.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86690" y="1483807"/>
            <a:ext cx="2356486" cy="3476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6 августа 1940 года Вавилов был арестован вблизи города Черновцы. 7 августа он был заключен в тюрьму в Москве. 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810" y="671195"/>
            <a:ext cx="89535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63" y="335281"/>
            <a:ext cx="1833813" cy="10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862465" y="1690690"/>
            <a:ext cx="5578975" cy="4110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9 июля 1941 года Вавилов был приговорен к расстрелу.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23 июня 1942 года по решению Президиума Верховного Совета СССР расстрел в порядке помилования был заменен на двадцать лет заключения в исправительно-трудовых лагерях. От голода Николай Иванович заболел дистрофией и умер, предельно истощенный в тюремной больнице 26 января 1943 года. 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20 августа 1955 Вавилов был посмертно реабилитирован. </a:t>
            </a:r>
            <a:endParaRPr/>
          </a:p>
        </p:txBody>
      </p:sp>
      <p:pic>
        <p:nvPicPr>
          <p:cNvPr id="199" name="Google Shape;199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64" r="2164" t="0"/>
          <a:stretch/>
        </p:blipFill>
        <p:spPr>
          <a:xfrm>
            <a:off x="7482976" y="369522"/>
            <a:ext cx="4391104" cy="6118956"/>
          </a:xfrm>
          <a:prstGeom prst="rect">
            <a:avLst/>
          </a:prstGeom>
          <a:solidFill>
            <a:srgbClr val="646464"/>
          </a:solidFill>
          <a:ln cap="sq" cmpd="sng" w="28575">
            <a:solidFill>
              <a:srgbClr val="0D2C3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00" name="Google Shape;200;p2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" y="408941"/>
            <a:ext cx="12954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Небеса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